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8CA81F-2B55-4043-B3EF-8F8A0FEA1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88C8AC0-6546-4149-A933-2DEB11081A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8867D5-E7CE-4303-B392-8087D866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C6D315-4F09-4268-9F78-E1D9BC7B8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754839-65B2-4767-B0EE-DF8226497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306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64B6A7-07E7-47B3-AEC4-C4162B6E3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6B5D01-0E18-418F-9C2C-E4BBD99E42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5DC0ED-3B8E-4415-9652-8587AB140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859F90-AC7B-4DB3-ABB7-40BB4890A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12FA5F-86E5-47D9-A4A8-D03F0BCF9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8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240E12F-7A2C-47E4-9A85-84B82C5F88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2D405E-14A6-4675-B504-2D53CF351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81883B-6442-4E2D-AC3D-AE6F8906A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79D57B-B12A-49F2-8ED6-16C20AFFF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C14B4C-74EA-42F8-8DCD-75FC6CF5E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494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6C330E-554F-4258-83BD-BD7B45904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1B9F46-D77D-41D3-821B-32DA8B5B2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03470D-2FD9-4E93-BF13-E89C120CD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764D8A-0128-48A6-924B-F7AB92E8C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D0A5A0-435B-4375-8859-ED62B9958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343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B97DED-DBF3-4539-912B-524C4FE08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412D49-15E2-4570-AEDA-A19E5B529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512AF8-C2F2-4C67-9EE6-381A28C57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C17FB1-84A1-48D9-94A8-CBD71F9B6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D0233C-FDCC-4C1E-90FC-4588EC0CC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036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A8F6A-8ECE-465B-AB67-BD9231BD3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D4BCD6-DC0B-4ED2-9285-532FFE8C5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60B923-AF0B-4DCA-94D9-5F964D4F6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436CDB-B509-4C24-A56D-7CF810887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6D0B55-4FD3-4E8E-900A-2F04E890B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1D77E8-4C3B-411B-A313-71D69B5D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52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1814A1-D112-4929-BBB3-486414648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F0D5B4-801E-4FDB-87AB-EA8811A989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21AD93-EAF2-4C42-9E16-F8A4963C11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6519540-ACEF-49C4-A080-730D0AB85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3892B31-23F9-422E-B3F7-A49B9D0BDB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97571D-0951-4007-AFFB-C6E8CAFF2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6DC051-EDAC-42CB-9D35-C507B27EE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E46AD3-FAC8-4282-B08C-FB49FC87C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893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B6C5D-AE54-4D07-83D6-9B3FE9705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3BE674E-EEC1-404C-B38A-89CE117FF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074B29-8805-4C48-8174-0BD893DCE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4926C3-57EE-4EA4-B37B-BFC30FDE2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820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8CB40E-564F-455F-A5D6-420A3ABBC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8F02C9-A70B-4F2B-A9D7-2E8404F72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40BE20-E0BF-4ADE-AA90-D83FC149F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68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F67A8-C33B-47E4-8D02-E85B3CB93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01F99C-B251-4321-9962-AF7160641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B4F555-FC06-4D57-9970-3A7C414D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B77F90-AD60-4F2A-A5DD-246C347A9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3C80BE-D508-4256-AEBB-34EA6398C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EE70E2-CDD9-4E06-9450-F2921B2AE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095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FA58F8-3591-4B6A-90CE-6F6DD5391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5C8DAC-548A-44C9-9B41-B6E39BBD7D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A27F41-E9BD-474B-B259-152DB1BECE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FB649B-A98F-4FFF-A816-EFFC7F11B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F2D24E-F688-487C-86C0-C96945644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8BA90F-E4F9-489C-A73E-1DF085141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350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6A89FAD-6EA1-4EC9-8983-B560450BC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0B3BEE-0B9D-46E6-8A21-C6F2C21B2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56EBD1-1642-4218-B89B-B79A5AE3DC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5E42E-8977-4886-9BDD-B8B84960F41D}" type="datetimeFigureOut">
              <a:rPr lang="ko-KR" altLang="en-US" smtClean="0"/>
              <a:t>2019-10-31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918D69-5848-49AD-9C75-0A49731A88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D6F474-1483-40DB-BB6A-BB5E25F24A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2E977-E1C4-443D-9400-5E9557B55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870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cc50/2DGP-Game/graphs/commit-activity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장난감, 다채로운, 다른, 컴퓨터이(가) 표시된 사진&#10;&#10;자동 생성된 설명">
            <a:extLst>
              <a:ext uri="{FF2B5EF4-FFF2-40B4-BE49-F238E27FC236}">
                <a16:creationId xmlns:a16="http://schemas.microsoft.com/office/drawing/2014/main" id="{D218A83E-A095-4541-9051-D1DBEC901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0677"/>
          </a:xfrm>
          <a:prstGeom prst="rect">
            <a:avLst/>
          </a:prstGeom>
        </p:spPr>
      </p:pic>
      <p:sp>
        <p:nvSpPr>
          <p:cNvPr id="7" name="말풍선: 타원형 6">
            <a:extLst>
              <a:ext uri="{FF2B5EF4-FFF2-40B4-BE49-F238E27FC236}">
                <a16:creationId xmlns:a16="http://schemas.microsoft.com/office/drawing/2014/main" id="{E47BDAAD-108A-4CCD-8AC7-7D9CD1E1EA51}"/>
              </a:ext>
            </a:extLst>
          </p:cNvPr>
          <p:cNvSpPr/>
          <p:nvPr/>
        </p:nvSpPr>
        <p:spPr>
          <a:xfrm>
            <a:off x="4869541" y="2554514"/>
            <a:ext cx="1959429" cy="754743"/>
          </a:xfrm>
          <a:prstGeom prst="wedgeEllipseCallo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장애물들을 피해</a:t>
            </a:r>
            <a:endParaRPr lang="en-US" altLang="ko-KR" sz="1100" dirty="0">
              <a:solidFill>
                <a:schemeClr val="tx1"/>
              </a:solidFill>
            </a:endParaRPr>
          </a:p>
          <a:p>
            <a:pPr algn="ctr"/>
            <a:r>
              <a:rPr lang="ko-KR" altLang="en-US" sz="1100" dirty="0" err="1">
                <a:solidFill>
                  <a:schemeClr val="tx1"/>
                </a:solidFill>
              </a:rPr>
              <a:t>맵을</a:t>
            </a:r>
            <a:r>
              <a:rPr lang="ko-KR" altLang="en-US" sz="1100" dirty="0">
                <a:solidFill>
                  <a:schemeClr val="tx1"/>
                </a:solidFill>
              </a:rPr>
              <a:t> 진행</a:t>
            </a:r>
          </a:p>
        </p:txBody>
      </p:sp>
      <p:sp>
        <p:nvSpPr>
          <p:cNvPr id="8" name="말풍선: 타원형 7">
            <a:extLst>
              <a:ext uri="{FF2B5EF4-FFF2-40B4-BE49-F238E27FC236}">
                <a16:creationId xmlns:a16="http://schemas.microsoft.com/office/drawing/2014/main" id="{876DE182-1451-4970-A9B8-0D10C7C0CD35}"/>
              </a:ext>
            </a:extLst>
          </p:cNvPr>
          <p:cNvSpPr/>
          <p:nvPr/>
        </p:nvSpPr>
        <p:spPr>
          <a:xfrm>
            <a:off x="617721" y="1675068"/>
            <a:ext cx="1959429" cy="754743"/>
          </a:xfrm>
          <a:prstGeom prst="wedgeEllipseCallout">
            <a:avLst>
              <a:gd name="adj1" fmla="val -26399"/>
              <a:gd name="adj2" fmla="val -6865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현재 남아있는 체력</a:t>
            </a:r>
            <a:r>
              <a:rPr lang="en-US" altLang="ko-KR" sz="1000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현재 착용하고 </a:t>
            </a:r>
            <a:r>
              <a:rPr lang="ko-KR" altLang="en-US" sz="1000" dirty="0" err="1">
                <a:solidFill>
                  <a:schemeClr val="tx1"/>
                </a:solidFill>
              </a:rPr>
              <a:t>있는무기의</a:t>
            </a:r>
            <a:r>
              <a:rPr lang="ko-KR" altLang="en-US" sz="1000" dirty="0">
                <a:solidFill>
                  <a:schemeClr val="tx1"/>
                </a:solidFill>
              </a:rPr>
              <a:t> 레벨을 표시</a:t>
            </a:r>
          </a:p>
        </p:txBody>
      </p:sp>
      <p:sp>
        <p:nvSpPr>
          <p:cNvPr id="9" name="말풍선: 타원형 8">
            <a:extLst>
              <a:ext uri="{FF2B5EF4-FFF2-40B4-BE49-F238E27FC236}">
                <a16:creationId xmlns:a16="http://schemas.microsoft.com/office/drawing/2014/main" id="{1C85461C-8010-4D47-8363-C2D79389C5E9}"/>
              </a:ext>
            </a:extLst>
          </p:cNvPr>
          <p:cNvSpPr/>
          <p:nvPr/>
        </p:nvSpPr>
        <p:spPr>
          <a:xfrm>
            <a:off x="2644263" y="1114403"/>
            <a:ext cx="2048312" cy="754743"/>
          </a:xfrm>
          <a:prstGeom prst="wedgeEllipseCallout">
            <a:avLst>
              <a:gd name="adj1" fmla="val -25115"/>
              <a:gd name="adj2" fmla="val -608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현재 무기의 </a:t>
            </a:r>
            <a:r>
              <a:rPr lang="ko-KR" altLang="en-US" sz="1000" dirty="0" err="1">
                <a:solidFill>
                  <a:schemeClr val="tx1"/>
                </a:solidFill>
              </a:rPr>
              <a:t>잔여량</a:t>
            </a:r>
            <a:r>
              <a:rPr lang="en-US" altLang="ko-KR" sz="1000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교체할 수 있는 무기</a:t>
            </a:r>
          </a:p>
        </p:txBody>
      </p:sp>
      <p:pic>
        <p:nvPicPr>
          <p:cNvPr id="11" name="그림 10" descr="많은, 덮여있는, 다른, 걸린이(가) 표시된 사진&#10;&#10;자동 생성된 설명">
            <a:extLst>
              <a:ext uri="{FF2B5EF4-FFF2-40B4-BE49-F238E27FC236}">
                <a16:creationId xmlns:a16="http://schemas.microsoft.com/office/drawing/2014/main" id="{2CAA0A54-6FC8-4D73-8D85-48DE22F66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23"/>
            <a:ext cx="12191999" cy="6843354"/>
          </a:xfrm>
          <a:prstGeom prst="rect">
            <a:avLst/>
          </a:prstGeom>
        </p:spPr>
      </p:pic>
      <p:sp>
        <p:nvSpPr>
          <p:cNvPr id="13" name="말풍선: 타원형 12">
            <a:extLst>
              <a:ext uri="{FF2B5EF4-FFF2-40B4-BE49-F238E27FC236}">
                <a16:creationId xmlns:a16="http://schemas.microsoft.com/office/drawing/2014/main" id="{E5BF03CA-4887-4B99-907E-64C8FF56BABB}"/>
              </a:ext>
            </a:extLst>
          </p:cNvPr>
          <p:cNvSpPr/>
          <p:nvPr/>
        </p:nvSpPr>
        <p:spPr>
          <a:xfrm>
            <a:off x="9638951" y="5201240"/>
            <a:ext cx="2227609" cy="754743"/>
          </a:xfrm>
          <a:prstGeom prst="wedgeEllipseCallout">
            <a:avLst>
              <a:gd name="adj1" fmla="val -22658"/>
              <a:gd name="adj2" fmla="val 6805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err="1">
                <a:solidFill>
                  <a:schemeClr val="tx1"/>
                </a:solidFill>
              </a:rPr>
              <a:t>몹을</a:t>
            </a:r>
            <a:r>
              <a:rPr lang="ko-KR" altLang="en-US" sz="900" dirty="0">
                <a:solidFill>
                  <a:schemeClr val="tx1"/>
                </a:solidFill>
              </a:rPr>
              <a:t> 잡으면 나오는 아이템</a:t>
            </a:r>
            <a:endParaRPr lang="en-US" altLang="ko-KR" sz="900" dirty="0">
              <a:solidFill>
                <a:schemeClr val="tx1"/>
              </a:solidFill>
            </a:endParaRPr>
          </a:p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획득 시 현재 착용하고 있는 무기의 레벨 증가</a:t>
            </a:r>
          </a:p>
        </p:txBody>
      </p:sp>
      <p:sp>
        <p:nvSpPr>
          <p:cNvPr id="14" name="말풍선: 타원형 13">
            <a:extLst>
              <a:ext uri="{FF2B5EF4-FFF2-40B4-BE49-F238E27FC236}">
                <a16:creationId xmlns:a16="http://schemas.microsoft.com/office/drawing/2014/main" id="{FF7F4617-A9EC-4233-AEB7-AAEBEDE91C6B}"/>
              </a:ext>
            </a:extLst>
          </p:cNvPr>
          <p:cNvSpPr/>
          <p:nvPr/>
        </p:nvSpPr>
        <p:spPr>
          <a:xfrm>
            <a:off x="6095998" y="632510"/>
            <a:ext cx="2227609" cy="754743"/>
          </a:xfrm>
          <a:prstGeom prst="wedgeEllipseCallout">
            <a:avLst>
              <a:gd name="adj1" fmla="val -22658"/>
              <a:gd name="adj2" fmla="val 6805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무기의 종류</a:t>
            </a:r>
            <a:r>
              <a:rPr lang="en-US" altLang="ko-KR" sz="900" dirty="0">
                <a:solidFill>
                  <a:schemeClr val="tx1"/>
                </a:solidFill>
              </a:rPr>
              <a:t>, </a:t>
            </a:r>
            <a:r>
              <a:rPr lang="ko-KR" altLang="en-US" sz="900" dirty="0">
                <a:solidFill>
                  <a:schemeClr val="tx1"/>
                </a:solidFill>
              </a:rPr>
              <a:t>레벨에 따라</a:t>
            </a:r>
            <a:endParaRPr lang="en-US" altLang="ko-KR" sz="900" dirty="0">
              <a:solidFill>
                <a:schemeClr val="tx1"/>
              </a:solidFill>
            </a:endParaRPr>
          </a:p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적에게 가하는 피해가 다름</a:t>
            </a:r>
          </a:p>
        </p:txBody>
      </p:sp>
      <p:pic>
        <p:nvPicPr>
          <p:cNvPr id="17" name="그림 16" descr="실내, 건물, 많은, 다른이(가) 표시된 사진&#10;&#10;자동 생성된 설명">
            <a:extLst>
              <a:ext uri="{FF2B5EF4-FFF2-40B4-BE49-F238E27FC236}">
                <a16:creationId xmlns:a16="http://schemas.microsoft.com/office/drawing/2014/main" id="{4477FA07-25D8-434A-9BB0-6F6C0B3125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1998" cy="6858000"/>
          </a:xfrm>
          <a:prstGeom prst="rect">
            <a:avLst/>
          </a:prstGeom>
        </p:spPr>
      </p:pic>
      <p:sp>
        <p:nvSpPr>
          <p:cNvPr id="19" name="말풍선: 타원형 18">
            <a:extLst>
              <a:ext uri="{FF2B5EF4-FFF2-40B4-BE49-F238E27FC236}">
                <a16:creationId xmlns:a16="http://schemas.microsoft.com/office/drawing/2014/main" id="{25DDDCB2-E436-4CD8-8D5D-9CB0D885D696}"/>
              </a:ext>
            </a:extLst>
          </p:cNvPr>
          <p:cNvSpPr/>
          <p:nvPr/>
        </p:nvSpPr>
        <p:spPr>
          <a:xfrm>
            <a:off x="6584645" y="1610005"/>
            <a:ext cx="2227609" cy="754743"/>
          </a:xfrm>
          <a:prstGeom prst="wedgeEllipseCallout">
            <a:avLst>
              <a:gd name="adj1" fmla="val -19201"/>
              <a:gd name="adj2" fmla="val 463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최종 보스 처치 시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클리어</a:t>
            </a:r>
          </a:p>
        </p:txBody>
      </p:sp>
      <p:sp>
        <p:nvSpPr>
          <p:cNvPr id="20" name="말풍선: 타원형 19">
            <a:extLst>
              <a:ext uri="{FF2B5EF4-FFF2-40B4-BE49-F238E27FC236}">
                <a16:creationId xmlns:a16="http://schemas.microsoft.com/office/drawing/2014/main" id="{7342C38F-5B49-4D3F-877B-78818574717B}"/>
              </a:ext>
            </a:extLst>
          </p:cNvPr>
          <p:cNvSpPr/>
          <p:nvPr/>
        </p:nvSpPr>
        <p:spPr>
          <a:xfrm>
            <a:off x="7454978" y="5381504"/>
            <a:ext cx="2227609" cy="754743"/>
          </a:xfrm>
          <a:prstGeom prst="wedgeEllipseCallout">
            <a:avLst>
              <a:gd name="adj1" fmla="val -29139"/>
              <a:gd name="adj2" fmla="val 6295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보스의 잔여 </a:t>
            </a:r>
            <a:r>
              <a:rPr lang="en-US" altLang="ko-KR" sz="1100" dirty="0">
                <a:solidFill>
                  <a:schemeClr val="tx1"/>
                </a:solidFill>
              </a:rPr>
              <a:t>HP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7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 animBg="1"/>
      <p:bldP spid="14" grpId="0" animBg="1"/>
      <p:bldP spid="19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896CB736-15F8-4CB2-9570-8BA61E92A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006729"/>
              </p:ext>
            </p:extLst>
          </p:nvPr>
        </p:nvGraphicFramePr>
        <p:xfrm>
          <a:off x="449942" y="275771"/>
          <a:ext cx="11117944" cy="6362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8972">
                  <a:extLst>
                    <a:ext uri="{9D8B030D-6E8A-4147-A177-3AD203B41FA5}">
                      <a16:colId xmlns:a16="http://schemas.microsoft.com/office/drawing/2014/main" val="1640335407"/>
                    </a:ext>
                  </a:extLst>
                </a:gridCol>
                <a:gridCol w="5558972">
                  <a:extLst>
                    <a:ext uri="{9D8B030D-6E8A-4147-A177-3AD203B41FA5}">
                      <a16:colId xmlns:a16="http://schemas.microsoft.com/office/drawing/2014/main" val="2020972334"/>
                    </a:ext>
                  </a:extLst>
                </a:gridCol>
              </a:tblGrid>
              <a:tr h="4653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범위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86974"/>
                  </a:ext>
                </a:extLst>
              </a:tr>
              <a:tr h="5731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캐릭터 컨트롤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좌우이동</a:t>
                      </a:r>
                      <a:r>
                        <a:rPr lang="en-US" altLang="ko-KR" sz="1400" dirty="0">
                          <a:latin typeface="+mj-lt"/>
                        </a:rPr>
                        <a:t>, 8</a:t>
                      </a:r>
                      <a:r>
                        <a:rPr lang="ko-KR" altLang="en-US" sz="1400" dirty="0">
                          <a:latin typeface="+mj-lt"/>
                        </a:rPr>
                        <a:t>방향 </a:t>
                      </a:r>
                      <a:r>
                        <a:rPr lang="ko-KR" altLang="en-US" sz="1400" dirty="0" err="1">
                          <a:latin typeface="+mj-lt"/>
                        </a:rPr>
                        <a:t>대쉬</a:t>
                      </a:r>
                      <a:r>
                        <a:rPr lang="en-US" altLang="ko-KR" sz="1400" dirty="0">
                          <a:latin typeface="+mj-lt"/>
                        </a:rPr>
                        <a:t>,</a:t>
                      </a:r>
                      <a:r>
                        <a:rPr lang="ko-KR" altLang="en-US" sz="1400" dirty="0">
                          <a:latin typeface="+mj-lt"/>
                        </a:rPr>
                        <a:t> 점프</a:t>
                      </a:r>
                      <a:r>
                        <a:rPr lang="en-US" altLang="ko-KR" sz="1400" dirty="0">
                          <a:latin typeface="+mj-lt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무기 교체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공격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6083173"/>
                  </a:ext>
                </a:extLst>
              </a:tr>
              <a:tr h="5731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latin typeface="+mj-lt"/>
                        </a:rPr>
                        <a:t>대쉬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피격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공격 적중 시 사운드</a:t>
                      </a:r>
                      <a:r>
                        <a:rPr lang="en-US" altLang="ko-KR" sz="1400" dirty="0">
                          <a:latin typeface="+mj-lt"/>
                        </a:rPr>
                        <a:t>,</a:t>
                      </a:r>
                    </a:p>
                    <a:p>
                      <a:pPr algn="ctr" latinLnBrk="1"/>
                      <a:r>
                        <a:rPr lang="en-US" altLang="ko-KR" sz="1400" dirty="0" err="1">
                          <a:latin typeface="+mj-lt"/>
                        </a:rPr>
                        <a:t>Bgm</a:t>
                      </a:r>
                      <a:r>
                        <a:rPr lang="en-US" altLang="ko-KR" sz="1400" dirty="0">
                          <a:latin typeface="+mj-lt"/>
                        </a:rPr>
                        <a:t> </a:t>
                      </a:r>
                      <a:r>
                        <a:rPr lang="ko-KR" altLang="en-US" sz="1400" dirty="0">
                          <a:latin typeface="+mj-lt"/>
                        </a:rPr>
                        <a:t>구현</a:t>
                      </a:r>
                      <a:r>
                        <a:rPr lang="en-US" altLang="ko-KR" sz="1400" dirty="0">
                          <a:latin typeface="+mj-lt"/>
                        </a:rPr>
                        <a:t> </a:t>
                      </a:r>
                      <a:endParaRPr lang="ko-KR" altLang="en-US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52686"/>
                  </a:ext>
                </a:extLst>
              </a:tr>
              <a:tr h="9306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적군 종류</a:t>
                      </a:r>
                      <a:r>
                        <a:rPr lang="en-US" altLang="ko-KR" sz="1400" dirty="0">
                          <a:latin typeface="+mj-lt"/>
                        </a:rPr>
                        <a:t>, AI</a:t>
                      </a:r>
                      <a:endParaRPr lang="ko-KR" alt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비행형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고정형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보스</a:t>
                      </a:r>
                      <a:r>
                        <a:rPr lang="en-US" altLang="ko-KR" sz="1400" dirty="0">
                          <a:latin typeface="+mj-lt"/>
                        </a:rPr>
                        <a:t> </a:t>
                      </a:r>
                      <a:r>
                        <a:rPr lang="ko-KR" altLang="en-US" sz="1400" dirty="0">
                          <a:latin typeface="+mj-lt"/>
                        </a:rPr>
                        <a:t>등 여러 종류의 적 구현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비행형 </a:t>
                      </a:r>
                      <a:r>
                        <a:rPr lang="en-US" altLang="ko-KR" sz="1400" dirty="0">
                          <a:latin typeface="+mj-lt"/>
                        </a:rPr>
                        <a:t>: </a:t>
                      </a:r>
                      <a:r>
                        <a:rPr lang="ko-KR" altLang="en-US" sz="1400" dirty="0">
                          <a:latin typeface="+mj-lt"/>
                        </a:rPr>
                        <a:t>곡선 이동을 하며 플레이어 추격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일정 범위 내에 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플레이어 접근 시 원거리 공격</a:t>
                      </a:r>
                      <a:r>
                        <a:rPr lang="en-US" altLang="ko-KR" sz="1400" dirty="0">
                          <a:latin typeface="+mj-lt"/>
                        </a:rPr>
                        <a:t> or </a:t>
                      </a:r>
                      <a:r>
                        <a:rPr lang="ko-KR" altLang="en-US" sz="1400" dirty="0">
                          <a:latin typeface="+mj-lt"/>
                        </a:rPr>
                        <a:t>플레이어와 충돌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고정형 </a:t>
                      </a:r>
                      <a:r>
                        <a:rPr lang="en-US" altLang="ko-KR" sz="1400" dirty="0">
                          <a:latin typeface="+mj-lt"/>
                        </a:rPr>
                        <a:t>: </a:t>
                      </a:r>
                      <a:r>
                        <a:rPr lang="ko-KR" altLang="en-US" sz="1400" dirty="0">
                          <a:latin typeface="+mj-lt"/>
                        </a:rPr>
                        <a:t>일정 범위 내 플레이어 접근 시 유도형 공격 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0067229"/>
                  </a:ext>
                </a:extLst>
              </a:tr>
              <a:tr h="9306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적 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정해진 구역 선회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플레이어의 강함에 따른 보스 조정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패턴 </a:t>
                      </a:r>
                      <a:r>
                        <a:rPr lang="en-US" altLang="ko-KR" sz="1400" dirty="0">
                          <a:latin typeface="+mj-lt"/>
                        </a:rPr>
                        <a:t>1: </a:t>
                      </a:r>
                      <a:r>
                        <a:rPr lang="ko-KR" altLang="en-US" sz="1400" dirty="0">
                          <a:latin typeface="+mj-lt"/>
                        </a:rPr>
                        <a:t>원거리 공격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패턴 </a:t>
                      </a:r>
                      <a:r>
                        <a:rPr lang="en-US" altLang="ko-KR" sz="1400" dirty="0">
                          <a:latin typeface="+mj-lt"/>
                        </a:rPr>
                        <a:t>2: </a:t>
                      </a:r>
                      <a:r>
                        <a:rPr lang="ko-KR" altLang="en-US" sz="1400" dirty="0">
                          <a:latin typeface="+mj-lt"/>
                        </a:rPr>
                        <a:t>적군 소환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패턴 </a:t>
                      </a:r>
                      <a:r>
                        <a:rPr lang="en-US" altLang="ko-KR" sz="1400" dirty="0">
                          <a:latin typeface="+mj-lt"/>
                        </a:rPr>
                        <a:t>3: </a:t>
                      </a:r>
                      <a:r>
                        <a:rPr lang="ko-KR" altLang="en-US" sz="1400" dirty="0">
                          <a:latin typeface="+mj-lt"/>
                        </a:rPr>
                        <a:t>보호막 생성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일정 시간 내 파괴하지 못하면 체력 회복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다른 패턴과 같이 사용할 수 있음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패턴 </a:t>
                      </a:r>
                      <a:r>
                        <a:rPr lang="en-US" altLang="ko-KR" sz="1400" dirty="0">
                          <a:latin typeface="+mj-lt"/>
                        </a:rPr>
                        <a:t>4: </a:t>
                      </a:r>
                      <a:r>
                        <a:rPr lang="ko-KR" altLang="en-US" sz="1400" dirty="0">
                          <a:latin typeface="+mj-lt"/>
                        </a:rPr>
                        <a:t>체력이 적어지면 발광하는 효과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672754"/>
                  </a:ext>
                </a:extLst>
              </a:tr>
              <a:tr h="5731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무기에 따른 공격 효과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피격 효과</a:t>
                      </a:r>
                      <a:r>
                        <a:rPr lang="en-US" altLang="ko-KR" sz="1400" dirty="0">
                          <a:latin typeface="+mj-lt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맵 전환 애니메이션</a:t>
                      </a:r>
                      <a:endParaRPr lang="en-US" altLang="ko-KR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247122"/>
                  </a:ext>
                </a:extLst>
              </a:tr>
              <a:tr h="18612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게임의 주요 사항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무기 교체를 위한 다양한 무기 구현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무기의 종류마다 다른 공격 방식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무기의 레벨에 따른 공격 방식의 변화 </a:t>
                      </a:r>
                      <a:r>
                        <a:rPr lang="en-US" altLang="ko-KR" sz="1400" dirty="0">
                          <a:latin typeface="+mj-lt"/>
                        </a:rPr>
                        <a:t>or </a:t>
                      </a:r>
                      <a:r>
                        <a:rPr lang="ko-KR" altLang="en-US" sz="1400" dirty="0">
                          <a:latin typeface="+mj-lt"/>
                        </a:rPr>
                        <a:t>데미지 변화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적 공격 시 데미지 표현</a:t>
                      </a:r>
                      <a:endParaRPr lang="en-US" altLang="ko-KR" sz="1400" dirty="0"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+mj-lt"/>
                        </a:rPr>
                        <a:t>적군과 플레이어의 충돌처리</a:t>
                      </a:r>
                      <a:r>
                        <a:rPr lang="en-US" altLang="ko-KR" sz="1400" dirty="0">
                          <a:latin typeface="+mj-lt"/>
                        </a:rPr>
                        <a:t>, </a:t>
                      </a:r>
                      <a:r>
                        <a:rPr lang="ko-KR" altLang="en-US" sz="1400" dirty="0">
                          <a:latin typeface="+mj-lt"/>
                        </a:rPr>
                        <a:t>플레이어의 공격과 적군의 충돌처리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0103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6318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8">
            <a:extLst>
              <a:ext uri="{FF2B5EF4-FFF2-40B4-BE49-F238E27FC236}">
                <a16:creationId xmlns:a16="http://schemas.microsoft.com/office/drawing/2014/main" id="{DA922B50-F2DE-479A-98BD-24CEC0E569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2731239"/>
              </p:ext>
            </p:extLst>
          </p:nvPr>
        </p:nvGraphicFramePr>
        <p:xfrm>
          <a:off x="2157369" y="317454"/>
          <a:ext cx="7877262" cy="6223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834">
                  <a:extLst>
                    <a:ext uri="{9D8B030D-6E8A-4147-A177-3AD203B41FA5}">
                      <a16:colId xmlns:a16="http://schemas.microsoft.com/office/drawing/2014/main" val="2729093876"/>
                    </a:ext>
                  </a:extLst>
                </a:gridCol>
                <a:gridCol w="1650504">
                  <a:extLst>
                    <a:ext uri="{9D8B030D-6E8A-4147-A177-3AD203B41FA5}">
                      <a16:colId xmlns:a16="http://schemas.microsoft.com/office/drawing/2014/main" val="3774991445"/>
                    </a:ext>
                  </a:extLst>
                </a:gridCol>
                <a:gridCol w="5149924">
                  <a:extLst>
                    <a:ext uri="{9D8B030D-6E8A-4147-A177-3AD203B41FA5}">
                      <a16:colId xmlns:a16="http://schemas.microsoft.com/office/drawing/2014/main" val="27930686"/>
                    </a:ext>
                  </a:extLst>
                </a:gridCol>
              </a:tblGrid>
              <a:tr h="391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1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dirty="0"/>
                        <a:t>리소스 수집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1.   </a:t>
                      </a:r>
                      <a:r>
                        <a:rPr lang="ko-KR" altLang="en-US" sz="1500" b="0" dirty="0"/>
                        <a:t>리소스 수집 </a:t>
                      </a:r>
                      <a:r>
                        <a:rPr lang="en-US" altLang="ko-KR" sz="1500" b="0" dirty="0"/>
                        <a:t>( 100% )</a:t>
                      </a:r>
                      <a:endParaRPr lang="ko-KR" altLang="en-US" sz="15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166346"/>
                  </a:ext>
                </a:extLst>
              </a:tr>
              <a:tr h="5454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2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dirty="0"/>
                        <a:t>캐릭터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맵 오브젝트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/>
                        <a:t>캐릭터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캐릭터 기본 능력 구현 </a:t>
                      </a:r>
                      <a:r>
                        <a:rPr lang="en-US" altLang="ko-KR" sz="1500" b="0" dirty="0"/>
                        <a:t>( 30% )</a:t>
                      </a:r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 err="1"/>
                        <a:t>맵의</a:t>
                      </a:r>
                      <a:r>
                        <a:rPr lang="ko-KR" altLang="en-US" sz="1500" b="0" dirty="0"/>
                        <a:t> </a:t>
                      </a:r>
                      <a:r>
                        <a:rPr lang="ko-KR" altLang="en-US" sz="1500" b="0" dirty="0" err="1"/>
                        <a:t>충돌물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아이템 구현 </a:t>
                      </a:r>
                      <a:r>
                        <a:rPr lang="en-US" altLang="ko-KR" sz="1500" b="0" dirty="0"/>
                        <a:t>( 0% )</a:t>
                      </a:r>
                      <a:endParaRPr lang="ko-KR" altLang="en-US" sz="15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934227"/>
                  </a:ext>
                </a:extLst>
              </a:tr>
              <a:tr h="4688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3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dirty="0"/>
                        <a:t>적 오브젝트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 err="1"/>
                        <a:t>기본몹</a:t>
                      </a:r>
                      <a:r>
                        <a:rPr lang="en-US" altLang="ko-KR" sz="1500" b="0" dirty="0"/>
                        <a:t>,</a:t>
                      </a:r>
                      <a:r>
                        <a:rPr lang="ko-KR" altLang="en-US" sz="1500" b="0" dirty="0"/>
                        <a:t> </a:t>
                      </a:r>
                      <a:r>
                        <a:rPr lang="ko-KR" altLang="en-US" sz="1500" b="0" dirty="0" err="1"/>
                        <a:t>포탑</a:t>
                      </a:r>
                      <a:r>
                        <a:rPr lang="ko-KR" altLang="en-US" sz="1500" b="0" dirty="0"/>
                        <a:t> 구현 </a:t>
                      </a:r>
                      <a:r>
                        <a:rPr lang="en-US" altLang="ko-KR" sz="1500" b="0" dirty="0"/>
                        <a:t>( 20% )</a:t>
                      </a:r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 err="1"/>
                        <a:t>기본몹과</a:t>
                      </a:r>
                      <a:r>
                        <a:rPr lang="ko-KR" altLang="en-US" sz="1500" b="0" dirty="0"/>
                        <a:t> 캐릭터의 공격</a:t>
                      </a:r>
                      <a:r>
                        <a:rPr lang="en-US" altLang="ko-KR" sz="1500" b="0" dirty="0"/>
                        <a:t> </a:t>
                      </a:r>
                      <a:r>
                        <a:rPr lang="ko-KR" altLang="en-US" sz="1500" b="0" dirty="0"/>
                        <a:t>충돌체크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캐릭터와 </a:t>
                      </a:r>
                      <a:r>
                        <a:rPr lang="ko-KR" altLang="en-US" sz="1500" b="0" dirty="0" err="1"/>
                        <a:t>기본몹의</a:t>
                      </a:r>
                      <a:r>
                        <a:rPr lang="ko-KR" altLang="en-US" sz="1500" b="0" dirty="0"/>
                        <a:t> 충돌체크 구현  </a:t>
                      </a:r>
                      <a:r>
                        <a:rPr lang="en-US" altLang="ko-KR" sz="1500" b="0" dirty="0"/>
                        <a:t>(0 %)</a:t>
                      </a:r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 err="1"/>
                        <a:t>보스몹의</a:t>
                      </a:r>
                      <a:r>
                        <a:rPr lang="ko-KR" altLang="en-US" sz="1500" b="0" dirty="0"/>
                        <a:t> 패턴 구현 </a:t>
                      </a:r>
                      <a:r>
                        <a:rPr lang="en-US" altLang="ko-KR" sz="1500" b="0" dirty="0"/>
                        <a:t>(0 %)</a:t>
                      </a:r>
                      <a:endParaRPr lang="ko-KR" altLang="en-US" sz="15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5695855"/>
                  </a:ext>
                </a:extLst>
              </a:tr>
              <a:tr h="4782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4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500" b="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5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0243527"/>
                  </a:ext>
                </a:extLst>
              </a:tr>
              <a:tr h="9470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5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dirty="0"/>
                        <a:t>버그 탐색 및 </a:t>
                      </a:r>
                      <a:endParaRPr lang="en-US" altLang="ko-KR" sz="1500" b="0" dirty="0"/>
                    </a:p>
                    <a:p>
                      <a:pPr algn="ctr" latinLnBrk="1"/>
                      <a:r>
                        <a:rPr lang="ko-KR" altLang="en-US" sz="1500" b="0" dirty="0"/>
                        <a:t>중간점검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/>
                        <a:t>메뉴 구현 </a:t>
                      </a:r>
                      <a:r>
                        <a:rPr lang="en-US" altLang="ko-KR" sz="1500" b="0" dirty="0"/>
                        <a:t>(0 %)</a:t>
                      </a:r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/>
                        <a:t>플레이를 통해 버그 탐색 후 수정 </a:t>
                      </a:r>
                      <a:r>
                        <a:rPr lang="en-US" altLang="ko-KR" sz="1500" b="0" dirty="0"/>
                        <a:t>(0 %)</a:t>
                      </a:r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en-US" altLang="ko-KR" sz="1500" b="0" dirty="0"/>
                        <a:t>2</a:t>
                      </a:r>
                      <a:r>
                        <a:rPr lang="ko-KR" altLang="en-US" sz="1500" b="0" dirty="0"/>
                        <a:t>주차와 </a:t>
                      </a:r>
                      <a:r>
                        <a:rPr lang="en-US" altLang="ko-KR" sz="1500" b="0" dirty="0"/>
                        <a:t>3</a:t>
                      </a:r>
                      <a:r>
                        <a:rPr lang="ko-KR" altLang="en-US" sz="1500" b="0" dirty="0"/>
                        <a:t>주차에서 구현한 것들이 제대로 작동하는지 확인 </a:t>
                      </a:r>
                      <a:r>
                        <a:rPr lang="en-US" altLang="ko-KR" sz="1500" b="0" dirty="0"/>
                        <a:t>(0 %)</a:t>
                      </a:r>
                      <a:endParaRPr lang="ko-KR" altLang="en-US" sz="15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3966884"/>
                  </a:ext>
                </a:extLst>
              </a:tr>
              <a:tr h="516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6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dirty="0"/>
                        <a:t>캐릭터 오브젝트 </a:t>
                      </a:r>
                      <a:endParaRPr lang="en-US" altLang="ko-KR" sz="1500" b="0" dirty="0"/>
                    </a:p>
                    <a:p>
                      <a:pPr algn="ctr" latinLnBrk="1"/>
                      <a:r>
                        <a:rPr lang="ko-KR" altLang="en-US" sz="1500" b="0" dirty="0"/>
                        <a:t>최종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/>
                        <a:t>캐릭터의 추가 기능들을 구현</a:t>
                      </a:r>
                      <a:endParaRPr lang="en-US" altLang="ko-KR" sz="1500" b="0" dirty="0"/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/>
                        <a:t>캐릭터에 따른 카메라의 움직임 보완</a:t>
                      </a:r>
                      <a:endParaRPr lang="en-US" altLang="ko-KR" sz="15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4995314"/>
                  </a:ext>
                </a:extLst>
              </a:tr>
              <a:tr h="7318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7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dirty="0"/>
                        <a:t>적 오브젝트 최종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/>
                        <a:t>보스의 추가패턴 구현</a:t>
                      </a:r>
                      <a:endParaRPr lang="en-US" altLang="ko-KR" sz="1500" b="0" dirty="0"/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 err="1"/>
                        <a:t>터렛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 err="1"/>
                        <a:t>비행유닛의</a:t>
                      </a:r>
                      <a:r>
                        <a:rPr lang="ko-KR" altLang="en-US" sz="1500" b="0" dirty="0"/>
                        <a:t> 움직임 수정</a:t>
                      </a:r>
                      <a:endParaRPr lang="en-US" altLang="ko-KR" sz="1500" b="0" dirty="0"/>
                    </a:p>
                    <a:p>
                      <a:pPr marL="342900" indent="-342900" algn="ctr" latinLnBrk="1">
                        <a:buAutoNum type="arabicPeriod"/>
                      </a:pPr>
                      <a:r>
                        <a:rPr lang="ko-KR" altLang="en-US" sz="1500" b="0" dirty="0"/>
                        <a:t>적 추가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충돌체크 보완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769570"/>
                  </a:ext>
                </a:extLst>
              </a:tr>
              <a:tr h="7318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8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dirty="0"/>
                        <a:t>맵 구성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1.   </a:t>
                      </a:r>
                      <a:r>
                        <a:rPr lang="ko-KR" altLang="en-US" sz="1500" b="0" dirty="0" err="1"/>
                        <a:t>맵의</a:t>
                      </a:r>
                      <a:r>
                        <a:rPr lang="ko-KR" altLang="en-US" sz="1500" b="0" dirty="0"/>
                        <a:t> 구조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적의 배치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세이브 포인트의 위치 조정</a:t>
                      </a:r>
                      <a:endParaRPr lang="en-US" altLang="ko-KR" sz="1500" b="0" dirty="0"/>
                    </a:p>
                    <a:p>
                      <a:pPr marL="342900" indent="-342900" algn="ctr" latinLnBrk="1">
                        <a:buAutoNum type="arabicPeriod" startAt="2"/>
                      </a:pPr>
                      <a:r>
                        <a:rPr lang="ko-KR" altLang="en-US" sz="1500" b="0" dirty="0"/>
                        <a:t>플레이시 클리어 가능한지 테스트</a:t>
                      </a:r>
                      <a:endParaRPr lang="en-US" altLang="ko-KR" sz="1500" b="0" dirty="0"/>
                    </a:p>
                    <a:p>
                      <a:pPr marL="342900" indent="-342900" algn="ctr" latinLnBrk="1">
                        <a:buAutoNum type="arabicPeriod" startAt="2"/>
                      </a:pPr>
                      <a:r>
                        <a:rPr lang="ko-KR" altLang="en-US" sz="1500" b="0" dirty="0"/>
                        <a:t>클리어 점수</a:t>
                      </a:r>
                      <a:r>
                        <a:rPr lang="en-US" altLang="ko-KR" sz="1500" b="0" dirty="0"/>
                        <a:t>, </a:t>
                      </a:r>
                      <a:r>
                        <a:rPr lang="ko-KR" altLang="en-US" sz="1500" b="0" dirty="0"/>
                        <a:t>도전과제 부분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5724355"/>
                  </a:ext>
                </a:extLst>
              </a:tr>
              <a:tr h="7318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9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난이도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ctr">
                        <a:buAutoNum type="arabicPeriod"/>
                      </a:pPr>
                      <a:r>
                        <a:rPr lang="ko-KR" altLang="en-US" sz="1500" dirty="0"/>
                        <a:t>도전과제 </a:t>
                      </a:r>
                      <a:r>
                        <a:rPr lang="ko-KR" altLang="en-US" sz="1500" dirty="0" err="1"/>
                        <a:t>클리어시</a:t>
                      </a:r>
                      <a:r>
                        <a:rPr lang="ko-KR" altLang="en-US" sz="1500" dirty="0"/>
                        <a:t> 어려운 난이도 생성되도록 구현</a:t>
                      </a:r>
                      <a:endParaRPr lang="en-US" altLang="ko-KR" sz="1500" dirty="0"/>
                    </a:p>
                    <a:p>
                      <a:pPr marL="342900" indent="-342900" algn="ctr">
                        <a:buAutoNum type="arabicPeriod"/>
                      </a:pPr>
                      <a:r>
                        <a:rPr lang="ko-KR" altLang="en-US" sz="1500" dirty="0"/>
                        <a:t>적군의 추가배치 혹은 패턴의 변화를 통해 상위 난이도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6613569"/>
                  </a:ext>
                </a:extLst>
              </a:tr>
              <a:tr h="391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10</a:t>
                      </a:r>
                      <a:r>
                        <a:rPr lang="ko-KR" altLang="en-US" sz="15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dirty="0"/>
                        <a:t>마무리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dirty="0"/>
                        <a:t>1.   </a:t>
                      </a:r>
                      <a:r>
                        <a:rPr lang="ko-KR" altLang="en-US" sz="1500" b="0" dirty="0"/>
                        <a:t>최종 점검 및 릴리즈 후 배포를 통해 평가받기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618612"/>
                  </a:ext>
                </a:extLst>
              </a:tr>
            </a:tbl>
          </a:graphicData>
        </a:graphic>
      </p:graphicFrame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9D093226-EEB0-4A3B-A7BB-A2F2C0714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56896"/>
              </p:ext>
            </p:extLst>
          </p:nvPr>
        </p:nvGraphicFramePr>
        <p:xfrm>
          <a:off x="2157369" y="317455"/>
          <a:ext cx="8127999" cy="62230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2402">
                  <a:extLst>
                    <a:ext uri="{9D8B030D-6E8A-4147-A177-3AD203B41FA5}">
                      <a16:colId xmlns:a16="http://schemas.microsoft.com/office/drawing/2014/main" val="2603402227"/>
                    </a:ext>
                  </a:extLst>
                </a:gridCol>
                <a:gridCol w="5945597">
                  <a:extLst>
                    <a:ext uri="{9D8B030D-6E8A-4147-A177-3AD203B41FA5}">
                      <a16:colId xmlns:a16="http://schemas.microsoft.com/office/drawing/2014/main" val="3585119292"/>
                    </a:ext>
                  </a:extLst>
                </a:gridCol>
              </a:tblGrid>
              <a:tr h="4750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8938261"/>
                  </a:ext>
                </a:extLst>
              </a:tr>
              <a:tr h="9580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(10/28 ~ 11/3)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조작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구현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공격 일부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3701182"/>
                  </a:ext>
                </a:extLst>
              </a:tr>
              <a:tr h="9580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(11/4 ~ 11/10)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다양한 무기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무기에 따른 공격 방식 구현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기본 </a:t>
                      </a:r>
                      <a:r>
                        <a:rPr lang="en-US" altLang="ko-KR" dirty="0"/>
                        <a:t>UI </a:t>
                      </a:r>
                      <a:r>
                        <a:rPr lang="ko-KR" altLang="en-US" dirty="0"/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0728843"/>
                  </a:ext>
                </a:extLst>
              </a:tr>
              <a:tr h="9580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(11/11 ~ 11/17)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적군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적 패턴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적의 체력 조정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적의 </a:t>
                      </a:r>
                      <a:r>
                        <a:rPr lang="en-US" altLang="ko-KR" dirty="0"/>
                        <a:t>AI </a:t>
                      </a:r>
                      <a:r>
                        <a:rPr lang="ko-KR" altLang="en-US" dirty="0"/>
                        <a:t>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적과 플레이어 충돌 처리 구현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피격 시 효과 및 애니메이션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418218"/>
                  </a:ext>
                </a:extLst>
              </a:tr>
              <a:tr h="9580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(11/18 ~ 11/24)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보스 패턴 설정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보스 </a:t>
                      </a:r>
                      <a:r>
                        <a:rPr lang="en-US" altLang="ko-KR" dirty="0"/>
                        <a:t>AI </a:t>
                      </a:r>
                      <a:r>
                        <a:rPr lang="ko-KR" altLang="en-US" dirty="0"/>
                        <a:t>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보스와 플레이어 충돌 처리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플레이어의 강함에 따른 보스 수치 조정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3415817"/>
                  </a:ext>
                </a:extLst>
              </a:tr>
              <a:tr h="9580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(11/25 ~ 12/2)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 배치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맵과</a:t>
                      </a:r>
                      <a:r>
                        <a:rPr lang="ko-KR" altLang="en-US" dirty="0"/>
                        <a:t> 플레이어의 충돌처리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맵 배치에 따른 적군의 배치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사운드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9736985"/>
                  </a:ext>
                </a:extLst>
              </a:tr>
              <a:tr h="9580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(12/3 ~ 12/8)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보스 처치 시 게임 클리어 구현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게임 테스트 및 난이도 조정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패키징 후 배포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0440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3228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FEEA51FA-1EC8-437C-8A8C-B32EE526B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19" y="1328663"/>
            <a:ext cx="7973562" cy="536741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8C5E83A-2CED-4C34-AE11-E6CB36892C40}"/>
              </a:ext>
            </a:extLst>
          </p:cNvPr>
          <p:cNvSpPr/>
          <p:nvPr/>
        </p:nvSpPr>
        <p:spPr>
          <a:xfrm>
            <a:off x="943428" y="232229"/>
            <a:ext cx="9637485" cy="4934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hlinkClick r:id="rId3"/>
              </a:rPr>
              <a:t>https://github.com/acc50/2DGP-Game/graphs/commit-activity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9960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556</Words>
  <Application>Microsoft Office PowerPoint</Application>
  <PresentationFormat>와이드스크린</PresentationFormat>
  <Paragraphs>110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Admin</cp:lastModifiedBy>
  <cp:revision>50</cp:revision>
  <dcterms:created xsi:type="dcterms:W3CDTF">2019-10-31T12:28:58Z</dcterms:created>
  <dcterms:modified xsi:type="dcterms:W3CDTF">2019-10-31T13:58:29Z</dcterms:modified>
</cp:coreProperties>
</file>

<file path=docProps/thumbnail.jpeg>
</file>